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5" r:id="rId2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  <p:sldId id="257" r:id="rId14"/>
  </p:sldIdLst>
  <p:sldSz cx="12192000" cy="6858000"/>
  <p:notesSz cx="6858000" cy="9144000"/>
  <p:embeddedFontLst>
    <p:embeddedFont>
      <p:font typeface="Bahnschrift Light SemiCondensed" panose="020B0502040204020203" pitchFamily="34" charset="0"/>
      <p:regular r:id="rId15"/>
    </p:embeddedFont>
    <p:embeddedFont>
      <p:font typeface="Museo 300" panose="02000000000000000000" charset="0"/>
      <p:regular r:id="rId16"/>
    </p:embeddedFont>
    <p:embeddedFont>
      <p:font typeface="Museo Sans 300" panose="02000000000000000000" charset="0"/>
      <p:regular r:id="rId17"/>
    </p:embeddedFont>
    <p:embeddedFont>
      <p:font typeface="Museo Sans 700" panose="02000000000000000000" charset="0"/>
      <p:bold r:id="rId18"/>
    </p:embeddedFont>
    <p:embeddedFont>
      <p:font typeface="OCR A Extended" panose="02010509020102010303" pitchFamily="50" charset="0"/>
      <p:regular r:id="rId19"/>
    </p:embeddedFont>
    <p:embeddedFont>
      <p:font typeface="Origin Sup Cond" panose="020B0604020202020204" charset="0"/>
      <p:regular r:id="rId20"/>
      <p:bold r:id="rId21"/>
      <p:italic r:id="rId22"/>
      <p:boldItalic r:id="rId23"/>
    </p:embeddedFont>
    <p:embeddedFont>
      <p:font typeface="Tempus Sans ITC" panose="04020404030D07020202" pitchFamily="82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00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852689-DFFA-0693-3C00-662B9BB8C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6AF174-05AD-E594-E3AE-7D59759179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3311" y="475277"/>
            <a:ext cx="2902571" cy="68295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6A39F5-C940-8EDC-7F42-68C015CF7D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3257550"/>
            <a:ext cx="4981575" cy="8572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latin typeface="+mj-lt"/>
              </a:defRPr>
            </a:lvl1pPr>
          </a:lstStyle>
          <a:p>
            <a:pPr lvl="0"/>
            <a:r>
              <a:rPr lang="en-US" dirty="0"/>
              <a:t>YOUR MAIN TITLE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61F16D2-2964-660F-9649-972183F55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8387" y="4362450"/>
            <a:ext cx="4267200" cy="514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BE0071"/>
                </a:solidFill>
              </a:defRPr>
            </a:lvl1pPr>
          </a:lstStyle>
          <a:p>
            <a:pPr lvl="0"/>
            <a:r>
              <a:rPr lang="en-US" dirty="0"/>
              <a:t>YOUR SUBTITLE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380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A207FB-9BBB-5C6F-3746-F2C9D60EB1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411" y="1693039"/>
            <a:ext cx="6010275" cy="48577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</a:lstStyle>
          <a:p>
            <a:pPr lvl="0"/>
            <a:r>
              <a:rPr lang="en-US" dirty="0"/>
              <a:t>Your Subtitle goes here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24401EB-1D24-7816-954B-491D57C7C2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411" y="2474089"/>
            <a:ext cx="10887075" cy="3390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Insert your text here.</a:t>
            </a:r>
            <a:endParaRPr lang="en-GB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83D82FB-03E1-2373-ECA2-6BF341A556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411" y="807214"/>
            <a:ext cx="6153150" cy="552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BE007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YOUR MAIN TITLE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DC83EB-1C9E-1B50-A2A3-14DD483190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013700" y="0"/>
            <a:ext cx="5359505" cy="49496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CFED54-175C-8872-2FD4-5E0CBDAEAB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518" y="6172133"/>
            <a:ext cx="1537806" cy="36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8382D3-10BE-AF5E-0EF6-85F565DAF0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77443" cy="69474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FEBD7D-1AC8-D523-61E6-15C21445C9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6315" y="6172133"/>
            <a:ext cx="1488213" cy="350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BB49BB-97EE-5FBA-07FB-4C0F5813A4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7102213" y="-107469"/>
            <a:ext cx="5344144" cy="4935501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A207FB-9BBB-5C6F-3746-F2C9D60EB1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315" y="1575031"/>
            <a:ext cx="6010275" cy="48577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Subtitle goes here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24401EB-1D24-7816-954B-491D57C7C2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6315" y="2356081"/>
            <a:ext cx="10887075" cy="3390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your text here.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47B7D-1AFE-5071-3CB6-DB6B6F75FF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6315" y="689206"/>
            <a:ext cx="6153150" cy="552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BE007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YOUR MAIN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94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1B80E8-07EC-3EA0-8B18-881205D799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77443" cy="6947452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B38BFA-694F-3024-CEA1-7670879B26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98528" y="1492856"/>
            <a:ext cx="3845637" cy="4558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picture here.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35A2ED5-1BFD-D702-046B-5EF5F16693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315" y="1492856"/>
            <a:ext cx="6924675" cy="4558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your text here.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3C12734-2065-C744-09C6-2638AC8ABB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6315" y="603962"/>
            <a:ext cx="6153150" cy="552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BE007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YOUR MAIN TITLE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DFB8BE-1A9C-AF82-C403-7BAC5A855F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6315" y="6172133"/>
            <a:ext cx="1488213" cy="35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61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05CD36-1355-F6D4-55E4-F7E21EFCDD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77443" cy="694745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9B24761-04FB-EBD0-280F-893DD0FF97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92992" y="963330"/>
            <a:ext cx="3992121" cy="225682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B76DE2-A3DA-11E2-2233-33647927D4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6315" y="3579008"/>
            <a:ext cx="3992562" cy="22574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D67D32C-1499-095E-BA6C-0778EEC2D8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299" y="963130"/>
            <a:ext cx="6446837" cy="2257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text here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57CB801-DE43-EE21-5478-AA675956D4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9711" y="3579330"/>
            <a:ext cx="6539089" cy="225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your text here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1E80E-2EF4-448D-ADFD-83C1CBEB8C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6315" y="6172133"/>
            <a:ext cx="1488213" cy="35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45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only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68EACC-5BED-DCF1-A109-D884DCC891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77443" cy="6947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3116D4-B1F6-0C59-173B-D5A8F3DEEB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6315" y="6172133"/>
            <a:ext cx="1488213" cy="350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E4DC4A-31F6-5167-D462-78D4856B78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7102213" y="-107469"/>
            <a:ext cx="5344144" cy="493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97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only (white)"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91BC66-0591-6517-30DD-3AE85580E4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013700" y="0"/>
            <a:ext cx="5359505" cy="49496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B81685-4A80-72CF-73B6-B34ACE102B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518" y="6172133"/>
            <a:ext cx="1537806" cy="36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53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CDCA548F-2A85-6B5C-CDD6-B6532F9CC25F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97980" y="1134319"/>
            <a:ext cx="10829925" cy="483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Add your video here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364F66-2353-5794-8D28-7CC44B64DE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993822" y="0"/>
            <a:ext cx="5359505" cy="4949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CAF9D9-3084-F83C-BE2E-0DCBFD7A35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518" y="6172133"/>
            <a:ext cx="1537806" cy="361836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66764B8-2AD3-C7B0-6AF4-B71A0BCFBE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980" y="514923"/>
            <a:ext cx="6153150" cy="375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BE007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YOUR MAIN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8061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64FADC-8829-04A5-B315-3FB1FFA9E8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" y="-92267"/>
            <a:ext cx="12356033" cy="6950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03165F-96AB-772E-7531-CD9CB7E8A43D}"/>
              </a:ext>
            </a:extLst>
          </p:cNvPr>
          <p:cNvSpPr txBox="1"/>
          <p:nvPr userDrawn="1"/>
        </p:nvSpPr>
        <p:spPr>
          <a:xfrm>
            <a:off x="725557" y="3325903"/>
            <a:ext cx="681070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b="1" dirty="0">
                <a:solidFill>
                  <a:srgbClr val="BE1C75"/>
                </a:solidFill>
                <a:latin typeface="Origin Sup Cond" panose="02000000000000000000" pitchFamily="2" charset="0"/>
              </a:rPr>
              <a:t>T H A N K   Y O 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A01C6B-A110-E902-2517-C83DC0B8622D}"/>
              </a:ext>
            </a:extLst>
          </p:cNvPr>
          <p:cNvCxnSpPr>
            <a:cxnSpLocks/>
          </p:cNvCxnSpPr>
          <p:nvPr userDrawn="1"/>
        </p:nvCxnSpPr>
        <p:spPr>
          <a:xfrm>
            <a:off x="-159026" y="6382721"/>
            <a:ext cx="6858000" cy="0"/>
          </a:xfrm>
          <a:prstGeom prst="line">
            <a:avLst/>
          </a:prstGeom>
          <a:ln w="19050">
            <a:solidFill>
              <a:srgbClr val="BE1C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806F52D-178B-E420-CD19-524772D294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3311" y="475277"/>
            <a:ext cx="2902571" cy="6829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6AE728-EAFE-AA29-EC2D-9464594992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857" y="3044141"/>
            <a:ext cx="4006642" cy="400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97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theme" Target="../theme/theme2.xml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E06DA4-58BB-AE3B-E0C5-1545C5CCA40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1F77FF-C1C6-38DB-95E4-AC3A7B39CD99}"/>
              </a:ext>
            </a:extLst>
          </p:cNvPr>
          <p:cNvSpPr txBox="1"/>
          <p:nvPr userDrawn="1"/>
        </p:nvSpPr>
        <p:spPr>
          <a:xfrm>
            <a:off x="1650124" y="3712779"/>
            <a:ext cx="56545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2B283F"/>
                </a:solidFill>
                <a:latin typeface="Museo Sans 700" panose="02000000000000000000" pitchFamily="2" charset="77"/>
              </a:rPr>
              <a:t>YOUR MAIN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9CCE48-4C1E-36F8-BC27-1170AE11546E}"/>
              </a:ext>
            </a:extLst>
          </p:cNvPr>
          <p:cNvSpPr txBox="1"/>
          <p:nvPr userDrawn="1"/>
        </p:nvSpPr>
        <p:spPr>
          <a:xfrm>
            <a:off x="1650124" y="4640344"/>
            <a:ext cx="5654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BE1C75"/>
                </a:solidFill>
                <a:latin typeface="Museo Sans 300" panose="02000000000000000000" pitchFamily="2" charset="77"/>
              </a:rPr>
              <a:t>YOUR SUBTITLE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023F8E-AE9C-4318-AF5D-ED7AEB419EE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53311" y="475277"/>
            <a:ext cx="2902571" cy="68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8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3B0E7F-C96C-82BE-B644-79162B15B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" y="-92267"/>
            <a:ext cx="12356033" cy="69502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38EC4C-FB50-410E-AC79-9C80AE79E17F}"/>
              </a:ext>
            </a:extLst>
          </p:cNvPr>
          <p:cNvSpPr txBox="1"/>
          <p:nvPr userDrawn="1"/>
        </p:nvSpPr>
        <p:spPr>
          <a:xfrm>
            <a:off x="725557" y="3325903"/>
            <a:ext cx="681070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b="1" dirty="0">
                <a:solidFill>
                  <a:srgbClr val="BE1C75"/>
                </a:solidFill>
                <a:latin typeface="Origin Sup Cond" panose="02000000000000000000" pitchFamily="2" charset="0"/>
              </a:rPr>
              <a:t>T H A N K   Y O U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A796EA-C840-3576-A2F0-1C7C2B642B08}"/>
              </a:ext>
            </a:extLst>
          </p:cNvPr>
          <p:cNvCxnSpPr>
            <a:cxnSpLocks/>
          </p:cNvCxnSpPr>
          <p:nvPr userDrawn="1"/>
        </p:nvCxnSpPr>
        <p:spPr>
          <a:xfrm>
            <a:off x="-159026" y="6382721"/>
            <a:ext cx="6858000" cy="0"/>
          </a:xfrm>
          <a:prstGeom prst="line">
            <a:avLst/>
          </a:prstGeom>
          <a:ln w="19050">
            <a:solidFill>
              <a:srgbClr val="BE1C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BB5AFE3-4168-4F35-6777-EAE3BD4E34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3311" y="475277"/>
            <a:ext cx="2902571" cy="682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A61085-CD54-4CF5-18CA-2A27B7A7CC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857" y="3044141"/>
            <a:ext cx="4006642" cy="400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5265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library@majancollege.edu.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A6C6CE-0377-0AB6-2968-EC26588393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1080" y="2353783"/>
            <a:ext cx="4981575" cy="857250"/>
          </a:xfrm>
        </p:spPr>
        <p:txBody>
          <a:bodyPr/>
          <a:lstStyle/>
          <a:p>
            <a:r>
              <a:rPr lang="en-US" sz="3200" b="1" dirty="0">
                <a:solidFill>
                  <a:srgbClr val="BE0071"/>
                </a:solidFill>
                <a:latin typeface="Tempus Sans ITC" panose="04020404030D07020202" pitchFamily="82" charset="0"/>
                <a:ea typeface="Arial"/>
                <a:cs typeface="Arial"/>
                <a:sym typeface="Arial"/>
              </a:rPr>
              <a:t>WELCOME TO </a:t>
            </a:r>
            <a:br>
              <a:rPr lang="en-US" sz="3200" b="1" dirty="0">
                <a:solidFill>
                  <a:srgbClr val="BE0071"/>
                </a:solidFill>
                <a:latin typeface="Tempus Sans ITC" panose="04020404030D07020202" pitchFamily="82" charset="0"/>
                <a:ea typeface="Arial"/>
                <a:cs typeface="Arial"/>
                <a:sym typeface="Arial"/>
              </a:rPr>
            </a:br>
            <a:endParaRPr lang="en-GB" sz="3200" dirty="0">
              <a:solidFill>
                <a:srgbClr val="BE007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BA87C-455E-FD0C-3BBF-8B20F9C1F8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68267" y="5887556"/>
            <a:ext cx="4267200" cy="514350"/>
          </a:xfrm>
        </p:spPr>
        <p:txBody>
          <a:bodyPr/>
          <a:lstStyle/>
          <a:p>
            <a:r>
              <a:rPr lang="en-US" b="1" dirty="0">
                <a:latin typeface="Tempus Sans ITC" panose="04020404030D07020202" pitchFamily="82" charset="0"/>
                <a:ea typeface="Arial"/>
                <a:cs typeface="Arial"/>
                <a:sym typeface="Arial"/>
              </a:rPr>
              <a:t>MAJAN COLLEGE LIBRARY </a:t>
            </a:r>
            <a:br>
              <a:rPr lang="en-US" dirty="0">
                <a:latin typeface="Tempus Sans ITC" panose="04020404030D07020202" pitchFamily="82" charset="0"/>
              </a:rPr>
            </a:b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9D9CDC-AC40-7568-8F5B-DB48E10C4A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" b="4667"/>
          <a:stretch/>
        </p:blipFill>
        <p:spPr>
          <a:xfrm>
            <a:off x="2526230" y="2923953"/>
            <a:ext cx="3381154" cy="2650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29250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5AE069-F62E-2525-A7A7-4F1E01B344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50AC3-BF1F-9308-0DBE-8B8C06C558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 algn="justLow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</a:pPr>
            <a:r>
              <a:rPr lang="en-US" dirty="0">
                <a:solidFill>
                  <a:schemeClr val="dk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All library staff will help you</a:t>
            </a:r>
          </a:p>
          <a:p>
            <a:pPr lvl="0" algn="justLow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</a:pPr>
            <a:endParaRPr lang="en-US" dirty="0">
              <a:solidFill>
                <a:schemeClr val="dk1"/>
              </a:solidFill>
              <a:latin typeface="Bahnschrift Light SemiCondensed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342900" lvl="0" indent="-342900" algn="justLow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rgbClr val="BE007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Mrs.  </a:t>
            </a:r>
            <a:r>
              <a:rPr lang="en-US" dirty="0" err="1">
                <a:solidFill>
                  <a:srgbClr val="BE007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Maha</a:t>
            </a:r>
            <a:r>
              <a:rPr lang="en-US" dirty="0">
                <a:solidFill>
                  <a:srgbClr val="BE007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rgbClr val="BE007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AL_Zadjali</a:t>
            </a:r>
            <a:endParaRPr lang="en-US" dirty="0">
              <a:solidFill>
                <a:srgbClr val="BE0071"/>
              </a:solidFill>
              <a:latin typeface="Bahnschrift Light SemiCondensed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342900" lvl="0" indent="-342900" algn="justLow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rgbClr val="BE007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Mrs. Asma  AL_ </a:t>
            </a:r>
            <a:r>
              <a:rPr lang="en-US" dirty="0" err="1">
                <a:solidFill>
                  <a:srgbClr val="BE007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Ghielani</a:t>
            </a:r>
            <a:endParaRPr lang="en-US" dirty="0">
              <a:solidFill>
                <a:srgbClr val="BE0071"/>
              </a:solidFill>
              <a:latin typeface="Bahnschrift Light SemiCondensed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342900" lvl="0" indent="-342900" algn="justLow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rgbClr val="BE007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rgbClr val="BE007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Ms.Maha</a:t>
            </a:r>
            <a:r>
              <a:rPr lang="en-US" dirty="0">
                <a:solidFill>
                  <a:srgbClr val="BE007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 AL-</a:t>
            </a:r>
            <a:r>
              <a:rPr lang="en-US" dirty="0" err="1">
                <a:solidFill>
                  <a:srgbClr val="BE007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Araimi</a:t>
            </a:r>
            <a:endParaRPr lang="en-US" dirty="0">
              <a:solidFill>
                <a:srgbClr val="BE0071"/>
              </a:solidFill>
              <a:latin typeface="Bahnschrift Light SemiCondensed" panose="020B0502040204020203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2B6484-AE4E-CC36-87F6-369B6922BE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1" dirty="0">
                <a:latin typeface="OCR A Extended" panose="02010509020102010303" pitchFamily="50" charset="0"/>
                <a:ea typeface="Times New Roman"/>
                <a:cs typeface="Times New Roman"/>
                <a:sym typeface="Times New Roman"/>
              </a:rPr>
              <a:t>Who can I ask for help ?</a:t>
            </a:r>
            <a:br>
              <a:rPr lang="en-US" dirty="0">
                <a:latin typeface="OCR A Extended" panose="02010509020102010303" pitchFamily="50" charset="0"/>
              </a:rPr>
            </a:br>
            <a:br>
              <a:rPr lang="en-US" dirty="0">
                <a:latin typeface="OCR A Extended" panose="02010509020102010303" pitchFamily="50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17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3911F7-70F4-BF48-06B1-169B3EE842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6627C-F010-1616-D814-B762855ED6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lvl="0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Services include: -</a:t>
            </a:r>
          </a:p>
          <a:p>
            <a:pPr marL="342900" lvl="0" indent="-34290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latin typeface="Times New Roman"/>
                <a:ea typeface="Times New Roman"/>
                <a:cs typeface="Times New Roman"/>
                <a:sym typeface="Arial"/>
              </a:rPr>
              <a:t>General queries</a:t>
            </a:r>
          </a:p>
          <a:p>
            <a:pPr marL="342900" lvl="0" indent="-34290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latin typeface="Times New Roman"/>
                <a:ea typeface="Times New Roman"/>
                <a:cs typeface="Times New Roman"/>
                <a:sym typeface="Arial"/>
              </a:rPr>
              <a:t>Help and advice regarding library resources</a:t>
            </a:r>
          </a:p>
          <a:p>
            <a:pPr marL="342900" lvl="0" indent="-34290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latin typeface="Times New Roman"/>
                <a:ea typeface="Times New Roman"/>
                <a:cs typeface="Times New Roman"/>
                <a:sym typeface="Arial"/>
              </a:rPr>
              <a:t> Training sessions on how to use electronic library databases and e-journals etc.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7CD4CD-8E34-3034-2AFA-A33915AC2C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1" dirty="0">
                <a:latin typeface="OCR A Extended" panose="02010509020102010303" pitchFamily="50" charset="0"/>
                <a:ea typeface="Calibri"/>
                <a:cs typeface="Calibri"/>
                <a:sym typeface="Calibri"/>
              </a:rPr>
              <a:t>Information Desk</a:t>
            </a:r>
            <a:br>
              <a:rPr lang="en-US" dirty="0">
                <a:latin typeface="OCR A Extended" panose="02010509020102010303" pitchFamily="50" charset="0"/>
              </a:rPr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AA9CF8-7791-4C22-8FCA-77629439E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86" y="3848100"/>
            <a:ext cx="5338987" cy="2935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70921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44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821778-739E-B002-8524-994E467404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E73B6-3EC9-A637-03CF-1C2EAE6D3C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lvl="0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BE007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Opening Hours:</a:t>
            </a:r>
          </a:p>
          <a:p>
            <a:pPr marL="342900" lvl="0" indent="-34290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From 8:00 a.m. to 8:30 p.m. Sunday to Wednesday . </a:t>
            </a:r>
          </a:p>
          <a:p>
            <a:pPr marL="342900" lvl="0" indent="-34290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From 8:00 a.m. to 3:00 p.m. on Thursday.</a:t>
            </a:r>
          </a:p>
          <a:p>
            <a:pPr marL="342900" lvl="0" indent="-34290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Location: Bustan Al </a:t>
            </a:r>
            <a:r>
              <a:rPr lang="en-US" sz="2000" dirty="0" err="1">
                <a:solidFill>
                  <a:schemeClr val="dk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Marifa</a:t>
            </a:r>
            <a:r>
              <a:rPr lang="en-US" sz="2000" dirty="0">
                <a:solidFill>
                  <a:schemeClr val="dk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>
              <a:spcBef>
                <a:spcPts val="480"/>
              </a:spcBef>
              <a:buClr>
                <a:schemeClr val="dk1"/>
              </a:buClr>
              <a:buSzPct val="100000"/>
            </a:pPr>
            <a:endParaRPr lang="en-US" sz="2000" dirty="0">
              <a:solidFill>
                <a:schemeClr val="dk1"/>
              </a:solidFill>
              <a:latin typeface="Bahnschrift Light SemiCondensed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342900" lvl="0" indent="-34290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BE0071"/>
                </a:solidFill>
                <a:latin typeface="Bahnschrift Light SemiCondensed" panose="020B0502040204020203" pitchFamily="34" charset="0"/>
                <a:ea typeface="Calibri"/>
                <a:cs typeface="Calibri"/>
                <a:sym typeface="Calibri"/>
              </a:rPr>
              <a:t>Contact Details:</a:t>
            </a:r>
            <a:br>
              <a:rPr lang="en-US" sz="2000" dirty="0">
                <a:solidFill>
                  <a:schemeClr val="dk1"/>
                </a:solidFill>
                <a:latin typeface="Bahnschrift Light SemiCondensed" panose="020B0502040204020203" pitchFamily="34" charset="0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Bahnschrift Light SemiCondensed" panose="020B0502040204020203" pitchFamily="34" charset="0"/>
                <a:ea typeface="Calibri"/>
                <a:cs typeface="Calibri"/>
                <a:sym typeface="Calibri"/>
              </a:rPr>
              <a:t>Tel: +968 24730443 / 413</a:t>
            </a:r>
            <a:br>
              <a:rPr lang="en-US" sz="2000" dirty="0">
                <a:solidFill>
                  <a:schemeClr val="dk1"/>
                </a:solidFill>
                <a:latin typeface="Bahnschrift Light SemiCondensed" panose="020B0502040204020203" pitchFamily="34" charset="0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Bahnschrift Light SemiCondensed" panose="020B0502040204020203" pitchFamily="34" charset="0"/>
                <a:ea typeface="Calibri"/>
                <a:cs typeface="Calibri"/>
                <a:sym typeface="Calibri"/>
              </a:rPr>
              <a:t>Email: </a:t>
            </a:r>
            <a:r>
              <a:rPr lang="en-US" sz="2000" u="sng" dirty="0">
                <a:solidFill>
                  <a:srgbClr val="002060"/>
                </a:solidFill>
                <a:latin typeface="Bahnschrift Light SemiCondensed" panose="020B0502040204020203" pitchFamily="34" charset="0"/>
                <a:ea typeface="Calibri"/>
                <a:cs typeface="Calibri"/>
                <a:sym typeface="Calibri"/>
                <a:hlinkClick r:id="rId2"/>
              </a:rPr>
              <a:t>library@majancollege.edu.om    </a:t>
            </a:r>
          </a:p>
          <a:p>
            <a:pPr marL="342900" indent="-34290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</a:rPr>
              <a:t>WhatsApp; 93691208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0FFDF-36FC-8D89-F684-FE5D0C9247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1" dirty="0">
                <a:latin typeface="OCR A Extended" panose="02010509020102010303" pitchFamily="50" charset="0"/>
                <a:ea typeface="Calibri"/>
                <a:cs typeface="Calibri"/>
                <a:sym typeface="Times New Roman"/>
              </a:rPr>
              <a:t>Library Information</a:t>
            </a:r>
            <a:br>
              <a:rPr lang="en-US" sz="2800" b="1" dirty="0">
                <a:latin typeface="OCR A Extended" panose="02010509020102010303" pitchFamily="50" charset="0"/>
                <a:ea typeface="Calibri"/>
                <a:cs typeface="Calibri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610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D89FBB-B5EB-CAA4-BAAE-343B6B2BB1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B833A-83A3-3542-CFFF-4CCCC1111F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Borrow books</a:t>
            </a:r>
          </a:p>
          <a:p>
            <a:pPr marL="342900" indent="-34290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Use printers.</a:t>
            </a:r>
          </a:p>
          <a:p>
            <a:pPr marL="342900" indent="-34290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Use the photocopier (RO 0.100, 1.000,3.000 for recharge credit) </a:t>
            </a:r>
            <a:r>
              <a:rPr lang="en-US" b="1" dirty="0"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Online Payment or cash</a:t>
            </a:r>
            <a:r>
              <a:rPr lang="en-US" dirty="0"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.</a:t>
            </a:r>
            <a:endParaRPr lang="en-US" dirty="0">
              <a:latin typeface="Bahnschrift Light SemiCondensed" panose="020B0502040204020203" pitchFamily="34" charset="0"/>
              <a:ea typeface="Times New Roman"/>
              <a:cs typeface="Times New Roman"/>
            </a:endParaRPr>
          </a:p>
          <a:p>
            <a:pPr marL="342900" indent="-34290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Use computers</a:t>
            </a:r>
          </a:p>
          <a:p>
            <a:pPr marL="342900" indent="-34290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Using online resources (</a:t>
            </a:r>
            <a:r>
              <a:rPr lang="en-US" dirty="0" err="1"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Masader</a:t>
            </a:r>
            <a:r>
              <a:rPr lang="en-US" dirty="0"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)</a:t>
            </a:r>
          </a:p>
          <a:p>
            <a:pPr marL="342900" indent="-34290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Student  ID card is needed for borrowing and renewing books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7B595-F98C-3587-F93F-84C995A6E6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br>
              <a:rPr lang="en-US" sz="2400" b="1" dirty="0">
                <a:latin typeface="OCR A Extended" panose="02010509020102010303" pitchFamily="50" charset="0"/>
                <a:ea typeface="Calibri"/>
                <a:cs typeface="Calibri"/>
                <a:sym typeface="Calibri"/>
              </a:rPr>
            </a:br>
            <a:r>
              <a:rPr lang="en-US" sz="2800" b="1" dirty="0">
                <a:latin typeface="OCR A Extended" panose="02010509020102010303" pitchFamily="50" charset="0"/>
                <a:ea typeface="Calibri"/>
                <a:cs typeface="Calibri"/>
                <a:sym typeface="Calibri"/>
              </a:rPr>
              <a:t>Library Services</a:t>
            </a:r>
            <a:br>
              <a:rPr lang="en-US" dirty="0">
                <a:latin typeface="OCR A Extended" panose="02010509020102010303" pitchFamily="50" charset="0"/>
              </a:rPr>
            </a:br>
            <a:br>
              <a:rPr lang="en-US" dirty="0">
                <a:latin typeface="OCR A Extended" panose="02010509020102010303" pitchFamily="50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0C4241-DFA9-FE13-ACC7-070E9CADD1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036" y="4583434"/>
            <a:ext cx="5205049" cy="193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8883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5D026D-2930-DBA0-D64B-369444FB2F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6317" y="3224127"/>
            <a:ext cx="3659784" cy="3772096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BE0071"/>
                </a:solidFill>
                <a:latin typeface="OCR A Extended" panose="02010509020102010303" pitchFamily="50" charset="0"/>
                <a:ea typeface="Calibri"/>
                <a:cs typeface="Calibri"/>
                <a:sym typeface="Calibri"/>
              </a:rPr>
              <a:t>Note 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rgbClr val="BE0071"/>
                </a:solidFill>
                <a:latin typeface="OCR A Extended" panose="02010509020102010303" pitchFamily="50" charset="0"/>
                <a:ea typeface="Calibri"/>
                <a:cs typeface="Calibri"/>
                <a:sym typeface="Calibri"/>
              </a:rPr>
              <a:t>Renewing books and fines</a:t>
            </a:r>
          </a:p>
          <a:p>
            <a:pPr marL="0" indent="0" algn="ctr">
              <a:buNone/>
            </a:pPr>
            <a:endParaRPr lang="en-US" sz="1200" b="1" dirty="0">
              <a:solidFill>
                <a:srgbClr val="A23F4C"/>
              </a:solidFill>
              <a:latin typeface="OCR A Extended" panose="02010509020102010303" pitchFamily="50" charset="0"/>
              <a:ea typeface="Calibri"/>
              <a:cs typeface="Calibri"/>
              <a:sym typeface="Calibri"/>
            </a:endParaRPr>
          </a:p>
          <a:p>
            <a:pPr marL="0" indent="0" algn="ctr">
              <a:buNone/>
            </a:pPr>
            <a:endParaRPr lang="en-US" sz="1200" b="1" dirty="0">
              <a:solidFill>
                <a:srgbClr val="A23F4C"/>
              </a:solidFill>
              <a:latin typeface="OCR A Extended" panose="02010509020102010303" pitchFamily="50" charset="0"/>
              <a:ea typeface="Calibri"/>
              <a:cs typeface="Calibri"/>
              <a:sym typeface="Calibri"/>
            </a:endParaRPr>
          </a:p>
          <a:p>
            <a:pPr marL="342900" lvl="0" indent="-342900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>
                <a:latin typeface="Bahnschrift Light SemiCondensed" panose="020B0502040204020203" pitchFamily="34" charset="0"/>
                <a:ea typeface="Times New Roman"/>
                <a:cs typeface="Times New Roman"/>
                <a:sym typeface="Arial"/>
              </a:rPr>
              <a:t>Return borrowed books or renew them on time</a:t>
            </a:r>
          </a:p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>
                <a:latin typeface="Bahnschrift Light SemiCondensed" panose="020B0502040204020203" pitchFamily="34" charset="0"/>
                <a:ea typeface="Times New Roman"/>
                <a:cs typeface="Times New Roman"/>
                <a:sym typeface="Arial"/>
              </a:rPr>
              <a:t>You pay 100 </a:t>
            </a:r>
            <a:r>
              <a:rPr lang="en-US" sz="1800" dirty="0" err="1">
                <a:latin typeface="Bahnschrift Light SemiCondensed" panose="020B0502040204020203" pitchFamily="34" charset="0"/>
                <a:ea typeface="Times New Roman"/>
                <a:cs typeface="Times New Roman"/>
                <a:sym typeface="Arial"/>
              </a:rPr>
              <a:t>Baisas</a:t>
            </a:r>
            <a:r>
              <a:rPr lang="en-US" sz="1800" dirty="0">
                <a:latin typeface="Bahnschrift Light SemiCondensed" panose="020B0502040204020203" pitchFamily="34" charset="0"/>
                <a:ea typeface="Times New Roman"/>
                <a:cs typeface="Times New Roman"/>
                <a:sym typeface="Arial"/>
              </a:rPr>
              <a:t> per day, per book if returned late. </a:t>
            </a:r>
          </a:p>
          <a:p>
            <a:pPr marL="342900" lvl="0" indent="-342900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>
                <a:latin typeface="Bahnschrift Light SemiCondensed" panose="020B0502040204020203" pitchFamily="34" charset="0"/>
                <a:ea typeface="Times New Roman"/>
                <a:cs typeface="Times New Roman"/>
                <a:sym typeface="Arial"/>
              </a:rPr>
              <a:t>You can renew at the information desk and via MUC library portal. </a:t>
            </a:r>
          </a:p>
          <a:p>
            <a:pPr marL="342900" lvl="0" indent="-342900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>
                <a:latin typeface="Bahnschrift Light SemiCondensed" panose="020B0502040204020203" pitchFamily="34" charset="0"/>
                <a:ea typeface="Times New Roman"/>
                <a:cs typeface="Times New Roman"/>
                <a:sym typeface="Arial"/>
              </a:rPr>
              <a:t>You will need your student number.</a:t>
            </a:r>
          </a:p>
          <a:p>
            <a:pPr marL="0" indent="0" algn="ctr">
              <a:buNone/>
            </a:pPr>
            <a:endParaRPr lang="en-US" sz="1800" b="1" dirty="0">
              <a:solidFill>
                <a:srgbClr val="A23F4C"/>
              </a:solidFill>
              <a:latin typeface="OCR A Extended" panose="02010509020102010303" pitchFamily="50" charset="0"/>
              <a:ea typeface="Calibri"/>
              <a:cs typeface="Calibri"/>
              <a:sym typeface="Calibri"/>
            </a:endParaRPr>
          </a:p>
          <a:p>
            <a:pPr marL="0" indent="0" algn="ctr">
              <a:buNone/>
            </a:pPr>
            <a:endParaRPr lang="en-US" sz="1800" b="1" dirty="0">
              <a:solidFill>
                <a:srgbClr val="A23F4C"/>
              </a:solidFill>
              <a:latin typeface="OCR A Extended" panose="02010509020102010303" pitchFamily="50" charset="0"/>
              <a:ea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0F63D-D139-431C-8371-52F7F5F625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411" y="1374850"/>
            <a:ext cx="10887075" cy="3390900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latin typeface="Bahnschrift Light SemiCondensed" panose="020B0502040204020203" pitchFamily="34" charset="0"/>
                <a:ea typeface="Times New Roman"/>
                <a:cs typeface="Times New Roman"/>
                <a:sym typeface="Calibri"/>
              </a:rPr>
              <a:t>You must have a student ID card</a:t>
            </a:r>
          </a:p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latin typeface="Bahnschrift Light SemiCondensed" panose="020B0502040204020203" pitchFamily="34" charset="0"/>
                <a:ea typeface="Times New Roman"/>
                <a:cs typeface="Times New Roman"/>
                <a:sym typeface="Calibri"/>
              </a:rPr>
              <a:t>You  can borrow 4 books for 2 weeks  (Foundation)</a:t>
            </a:r>
          </a:p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latin typeface="Bahnschrift Light SemiCondensed" panose="020B0502040204020203" pitchFamily="34" charset="0"/>
                <a:ea typeface="Times New Roman"/>
                <a:cs typeface="Times New Roman"/>
                <a:sym typeface="Calibri"/>
              </a:rPr>
              <a:t>You should take care of borrowed books</a:t>
            </a:r>
          </a:p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latin typeface="Bahnschrift Light SemiCondensed" panose="020B0502040204020203" pitchFamily="34" charset="0"/>
                <a:ea typeface="Times New Roman"/>
                <a:cs typeface="Times New Roman"/>
                <a:sym typeface="Calibri"/>
              </a:rPr>
              <a:t>Do not lend your card to anyone else to use.</a:t>
            </a:r>
          </a:p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latin typeface="Bahnschrift Light SemiCondensed" panose="020B0502040204020203" pitchFamily="34" charset="0"/>
                <a:ea typeface="Times New Roman"/>
                <a:cs typeface="Times New Roman"/>
                <a:sym typeface="Calibri"/>
              </a:rPr>
              <a:t>If let us know if you lose your card</a:t>
            </a:r>
          </a:p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latin typeface="Bahnschrift Light SemiCondensed" panose="020B0502040204020203" pitchFamily="34" charset="0"/>
                <a:ea typeface="Times New Roman"/>
                <a:cs typeface="Times New Roman"/>
                <a:sym typeface="Calibri"/>
              </a:rPr>
              <a:t>Check your college email daily. All notices will be sent to this email address.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784EC-7438-4645-E6F7-E2663EC3CC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1" dirty="0">
                <a:latin typeface="OCR A Extended" panose="02010509020102010303" pitchFamily="50" charset="0"/>
                <a:ea typeface="Calibri"/>
                <a:cs typeface="Calibri"/>
              </a:rPr>
              <a:t>B</a:t>
            </a:r>
            <a:r>
              <a:rPr lang="en-US" sz="2800" b="1" dirty="0">
                <a:latin typeface="OCR A Extended" panose="02010509020102010303" pitchFamily="50" charset="0"/>
                <a:ea typeface="Calibri"/>
                <a:cs typeface="Calibri"/>
                <a:sym typeface="Calibri"/>
              </a:rPr>
              <a:t>orrowing books</a:t>
            </a:r>
            <a:br>
              <a:rPr lang="en-US" b="1" dirty="0">
                <a:latin typeface="OCR A Extended" panose="02010509020102010303" pitchFamily="50" charset="0"/>
                <a:ea typeface="Calibri"/>
                <a:cs typeface="Calibri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402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B9BA33-EFD6-9A67-F60F-6AE51F3CB9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C5DBA-E1BC-EC67-0CC3-45BFBF7800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0E2BEE-62FC-B42F-006B-C80D34A17D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1" dirty="0">
                <a:latin typeface="OCR A Extended" panose="02010509020102010303" pitchFamily="50" charset="0"/>
                <a:ea typeface="Calibri"/>
                <a:cs typeface="Calibri"/>
              </a:rPr>
              <a:t>Self Service station </a:t>
            </a:r>
            <a:br>
              <a:rPr lang="en-US" sz="3600" b="1" dirty="0">
                <a:latin typeface="OCR A Extended" panose="02010509020102010303" pitchFamily="50" charset="0"/>
                <a:ea typeface="Calibri"/>
                <a:cs typeface="Calibri"/>
              </a:rPr>
            </a:br>
            <a:endParaRPr lang="en-US" dirty="0"/>
          </a:p>
        </p:txBody>
      </p:sp>
      <p:pic>
        <p:nvPicPr>
          <p:cNvPr id="7" name="Picture 6" descr="A computer screen on a table&#10;&#10;Description automatically generated">
            <a:extLst>
              <a:ext uri="{FF2B5EF4-FFF2-40B4-BE49-F238E27FC236}">
                <a16:creationId xmlns:a16="http://schemas.microsoft.com/office/drawing/2014/main" id="{31FF99D4-E2F7-DA98-7BF6-DF031DF49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21" y="1359664"/>
            <a:ext cx="3694880" cy="4820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43803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BC2392-247C-7B0B-6F7A-05255F7CC5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06F3B-9400-C6A9-E866-629CA449FA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lvl="0" indent="-342900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  <a:sym typeface="Calibri"/>
              </a:rPr>
              <a:t>Four self-service photocopiers </a:t>
            </a:r>
            <a:r>
              <a:rPr lang="en-US" dirty="0">
                <a:solidFill>
                  <a:schemeClr val="dk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</a:rPr>
              <a:t>are available</a:t>
            </a:r>
            <a:r>
              <a:rPr lang="en-US" dirty="0">
                <a:solidFill>
                  <a:schemeClr val="dk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  <a:sym typeface="Calibri"/>
              </a:rPr>
              <a:t>.</a:t>
            </a:r>
          </a:p>
          <a:p>
            <a:pPr marL="342900" lvl="0" indent="-342900" algn="justLow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</a:rPr>
              <a:t>Use </a:t>
            </a:r>
            <a:r>
              <a:rPr lang="en-US" dirty="0">
                <a:solidFill>
                  <a:schemeClr val="dk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  <a:sym typeface="Calibri"/>
              </a:rPr>
              <a:t>your Student ID card number to operate. </a:t>
            </a:r>
          </a:p>
          <a:p>
            <a:pPr marL="342900" lvl="0" indent="-342900" algn="justLow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  <a:sym typeface="Calibri"/>
              </a:rPr>
              <a:t>You can scan documents.</a:t>
            </a:r>
          </a:p>
          <a:p>
            <a:pPr marL="342900" lvl="0" indent="-342900" algn="justLow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  <a:sym typeface="Calibri"/>
              </a:rPr>
              <a:t>Photo copying, Printing.</a:t>
            </a:r>
          </a:p>
          <a:p>
            <a:pPr marL="285750" lvl="0" indent="-285750" algn="justLow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Bahnschrift Light SemiCondensed" panose="020B0502040204020203" pitchFamily="34" charset="0"/>
                <a:ea typeface="Times New Roman"/>
                <a:cs typeface="Times New Roman"/>
                <a:sym typeface="Calibri"/>
              </a:rPr>
              <a:t>Scan services are also available in Black &amp; White and color.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AC379-09CA-9C0F-6A6A-394063AEF4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411" y="807214"/>
            <a:ext cx="11233710" cy="552450"/>
          </a:xfrm>
        </p:spPr>
        <p:txBody>
          <a:bodyPr/>
          <a:lstStyle/>
          <a:p>
            <a:r>
              <a:rPr lang="en-US" sz="2800" b="1" dirty="0">
                <a:latin typeface="OCR A Extended" panose="02010509020102010303" pitchFamily="50" charset="0"/>
                <a:ea typeface="Calibri"/>
                <a:cs typeface="Calibri"/>
                <a:sym typeface="Calibri"/>
              </a:rPr>
              <a:t>Photo copying, Printing and Scan services</a:t>
            </a:r>
            <a:endParaRPr lang="en-US" dirty="0"/>
          </a:p>
        </p:txBody>
      </p:sp>
      <p:pic>
        <p:nvPicPr>
          <p:cNvPr id="7" name="Picture 6" descr="A picture containing text, indoor, several&#10;&#10;Description automatically generated">
            <a:extLst>
              <a:ext uri="{FF2B5EF4-FFF2-40B4-BE49-F238E27FC236}">
                <a16:creationId xmlns:a16="http://schemas.microsoft.com/office/drawing/2014/main" id="{E703A0B1-E529-ED6B-D129-CCC71F1537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8" b="23748"/>
          <a:stretch/>
        </p:blipFill>
        <p:spPr>
          <a:xfrm rot="10800000">
            <a:off x="6709144" y="3179135"/>
            <a:ext cx="5116444" cy="254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66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2BE47B-87D9-8258-AFCE-4CF68E3E04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4715C-AA1D-5FE5-EAA0-F9B43C1EC4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 algn="justLow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latin typeface="Bahnschrift Light SemiCondensed" panose="020B0502040204020203" pitchFamily="34" charset="0"/>
                <a:ea typeface="Times New Roman"/>
                <a:cs typeface="Times New Roman"/>
                <a:sym typeface="Times New Roman"/>
              </a:rPr>
              <a:t>Do not sit and chat with your friends.</a:t>
            </a:r>
          </a:p>
          <a:p>
            <a:pPr marL="342900" indent="-342900" algn="justLow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dirty="0">
              <a:latin typeface="Bahnschrift Light SemiCondensed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342900" indent="-342900" algn="justLow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latin typeface="Bahnschrift Light SemiCondensed" panose="020B0502040204020203" pitchFamily="34" charset="0"/>
                <a:ea typeface="Times New Roman"/>
                <a:cs typeface="Times New Roman"/>
                <a:sym typeface="Calibri"/>
              </a:rPr>
              <a:t>Switch your mobile phones to silent</a:t>
            </a:r>
          </a:p>
          <a:p>
            <a:pPr marL="342900" indent="-342900" algn="justLow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dirty="0">
              <a:latin typeface="Bahnschrift Light SemiCondensed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342900" indent="-342900" algn="justLow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latin typeface="Bahnschrift Light SemiCondensed" panose="020B0502040204020203" pitchFamily="34" charset="0"/>
                <a:ea typeface="Times New Roman"/>
                <a:cs typeface="Times New Roman"/>
                <a:sym typeface="Calibri"/>
              </a:rPr>
              <a:t>Do not eat or drink. (bottled water is acceptable)</a:t>
            </a:r>
          </a:p>
          <a:p>
            <a:pPr marL="342900" indent="-342900" algn="justLow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dirty="0">
              <a:latin typeface="Bahnschrift Light SemiCondensed" panose="020B0502040204020203" pitchFamily="34" charset="0"/>
              <a:ea typeface="Times New Roman"/>
              <a:cs typeface="Times New Roman"/>
              <a:sym typeface="Calibri"/>
            </a:endParaRPr>
          </a:p>
          <a:p>
            <a:pPr marL="342900" indent="-342900" algn="justLow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latin typeface="Bahnschrift Light SemiCondensed" panose="020B0502040204020203" pitchFamily="34" charset="0"/>
                <a:ea typeface="Times New Roman"/>
                <a:cs typeface="Times New Roman"/>
              </a:rPr>
              <a:t>Do not talk loudly</a:t>
            </a:r>
          </a:p>
          <a:p>
            <a:pPr marL="342900" indent="-342900" algn="justLow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dirty="0">
              <a:latin typeface="Bahnschrift Light SemiCondensed" panose="020B0502040204020203" pitchFamily="34" charset="0"/>
              <a:ea typeface="Times New Roman"/>
              <a:cs typeface="Times New Roman"/>
            </a:endParaRPr>
          </a:p>
          <a:p>
            <a:pPr marL="342900" indent="-342900" algn="justLow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latin typeface="Bahnschrift Light SemiCondensed" panose="020B0502040204020203" pitchFamily="34" charset="0"/>
                <a:ea typeface="Times New Roman"/>
                <a:cs typeface="Times New Roman"/>
              </a:rPr>
              <a:t>Be quiet and respect other library users </a:t>
            </a:r>
            <a:endParaRPr lang="en-US" dirty="0">
              <a:latin typeface="Bahnschrift Light SemiCondensed" panose="020B0502040204020203" pitchFamily="34" charset="0"/>
              <a:ea typeface="Times New Roman"/>
              <a:cs typeface="Times New Roman"/>
              <a:sym typeface="Calibri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B2EB2-51F0-9D51-2E60-65D256DC63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1" dirty="0">
                <a:latin typeface="OCR A Extended" panose="02010509020102010303" pitchFamily="50" charset="0"/>
                <a:ea typeface="Calibri"/>
                <a:cs typeface="Calibri"/>
                <a:sym typeface="Calibri"/>
              </a:rPr>
              <a:t>While  in the library</a:t>
            </a:r>
            <a:br>
              <a:rPr lang="en-US" dirty="0">
                <a:latin typeface="OCR A Extended" panose="02010509020102010303" pitchFamily="50" charset="0"/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9F2D7E-B36A-1194-83DF-1B3A1C9299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265" y="1684638"/>
            <a:ext cx="3260833" cy="3488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2657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32B854-8BAB-44CB-A28B-8666B197E5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 the LRC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4808F-FB75-4415-AFC6-0EA9D95394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Think Cube has been created to support MUC students in various activities,</a:t>
            </a:r>
          </a:p>
          <a:p>
            <a:r>
              <a:rPr lang="en-US" dirty="0"/>
              <a:t>including group study, group discussions, and tutorials. To reserve this room, kindly visit</a:t>
            </a:r>
          </a:p>
          <a:p>
            <a:r>
              <a:rPr lang="en-US" dirty="0"/>
              <a:t>the Library Helpdesk.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6DBCD-4580-433B-A6AF-940BCDDF0B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OCR A Extended" panose="02010509020102010303" pitchFamily="50" charset="0"/>
              </a:rPr>
              <a:t>Think Cube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857465-8D35-4A4A-AE38-AD5B7C477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0619" y="3723832"/>
            <a:ext cx="3248247" cy="2658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086C22-CEFD-40B5-8BDB-94CBE4DBD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5310" y="3641873"/>
            <a:ext cx="3253563" cy="2827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17315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04EBDA-787A-25D5-CCDD-20EF7E75EA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C9D63A-BAA8-DCDC-97D2-A3DFA4F4E1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ED4E68-ED17-58C1-C1EA-7C95084F0A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908" y="444744"/>
            <a:ext cx="10212984" cy="552450"/>
          </a:xfrm>
        </p:spPr>
        <p:txBody>
          <a:bodyPr/>
          <a:lstStyle/>
          <a:p>
            <a:r>
              <a:rPr lang="en-US" sz="2400" dirty="0">
                <a:latin typeface="OCR A Extended" panose="02010509020102010303" pitchFamily="50" charset="0"/>
              </a:rPr>
              <a:t>Discover Oman section &amp;New arrivals &amp; daily news paper</a:t>
            </a:r>
            <a:br>
              <a:rPr lang="en-US" sz="2400" dirty="0">
                <a:latin typeface="OCR A Extended" panose="02010509020102010303" pitchFamily="50" charset="0"/>
              </a:rPr>
            </a:b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B47D5C-11EC-4B49-851A-E1EE38F6C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8165" y="2199737"/>
            <a:ext cx="4259473" cy="2987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6828CE-47BA-4569-8DBF-38B6EA1E1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60399" y="2432448"/>
            <a:ext cx="4299097" cy="3390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A7A6B0-82E2-42AC-A74F-84AFDE3532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0737" y="2156443"/>
            <a:ext cx="4316820" cy="2987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06525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UC">
      <a:majorFont>
        <a:latin typeface="Museo Sans 700"/>
        <a:ea typeface=""/>
        <a:cs typeface="PFDinTextArabic-Bold"/>
      </a:majorFont>
      <a:minorFont>
        <a:latin typeface="Museo 300"/>
        <a:ea typeface=""/>
        <a:cs typeface="PF Din Text Univers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1238</TotalTime>
  <Words>431</Words>
  <Application>Microsoft Office PowerPoint</Application>
  <PresentationFormat>Widescreen</PresentationFormat>
  <Paragraphs>67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Museo 300</vt:lpstr>
      <vt:lpstr>Tempus Sans ITC</vt:lpstr>
      <vt:lpstr>OCR A Extended</vt:lpstr>
      <vt:lpstr>Bahnschrift Light SemiCondensed</vt:lpstr>
      <vt:lpstr>Museo Sans 700</vt:lpstr>
      <vt:lpstr>Museo Sans 300</vt:lpstr>
      <vt:lpstr>Times New Roman</vt:lpstr>
      <vt:lpstr>Origin Sup Cond</vt:lpstr>
      <vt:lpstr>Arial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Rostom Semaoui (18901005)</dc:creator>
  <cp:lastModifiedBy>Maha Al zadjali</cp:lastModifiedBy>
  <cp:revision>37</cp:revision>
  <dcterms:created xsi:type="dcterms:W3CDTF">2022-12-28T10:11:13Z</dcterms:created>
  <dcterms:modified xsi:type="dcterms:W3CDTF">2024-02-18T04:54:33Z</dcterms:modified>
</cp:coreProperties>
</file>